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471" r:id="rId4"/>
    <p:sldId id="515" r:id="rId6"/>
    <p:sldId id="555" r:id="rId7"/>
    <p:sldId id="564" r:id="rId8"/>
    <p:sldId id="563" r:id="rId9"/>
    <p:sldId id="562" r:id="rId10"/>
    <p:sldId id="566" r:id="rId11"/>
    <p:sldId id="554" r:id="rId12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BFB2"/>
    <a:srgbClr val="3296A8"/>
    <a:srgbClr val="6D8AAB"/>
    <a:srgbClr val="31709C"/>
    <a:srgbClr val="7697B3"/>
    <a:srgbClr val="6FA094"/>
    <a:srgbClr val="94BCB4"/>
    <a:srgbClr val="59503C"/>
    <a:srgbClr val="1FBCE4"/>
    <a:srgbClr val="C026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44" autoAdjust="0"/>
    <p:restoredTop sz="97778" autoAdjust="0"/>
  </p:normalViewPr>
  <p:slideViewPr>
    <p:cSldViewPr snapToGrid="0" showGuides="1">
      <p:cViewPr varScale="1">
        <p:scale>
          <a:sx n="141" d="100"/>
          <a:sy n="141" d="100"/>
        </p:scale>
        <p:origin x="306" y="120"/>
      </p:cViewPr>
      <p:guideLst>
        <p:guide orient="horz" pos="2161"/>
        <p:guide pos="3840"/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21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4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30"/>
            <a:ext cx="6858000" cy="1241821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1597822"/>
            <a:ext cx="7772400" cy="11025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1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3305177"/>
            <a:ext cx="7772400" cy="1021556"/>
          </a:xfrm>
        </p:spPr>
        <p:txBody>
          <a:bodyPr anchor="t"/>
          <a:lstStyle>
            <a:lvl1pPr algn="l">
              <a:defRPr sz="41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2"/>
            <a:ext cx="4038600" cy="3394472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200152"/>
            <a:ext cx="4038600" cy="3394472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6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700" b="1"/>
            </a:lvl4pPr>
            <a:lvl5pPr marL="1828800" indent="0">
              <a:buNone/>
              <a:defRPr sz="1700" b="1"/>
            </a:lvl5pPr>
            <a:lvl6pPr marL="2286000" indent="0">
              <a:buNone/>
              <a:defRPr sz="1700" b="1"/>
            </a:lvl6pPr>
            <a:lvl7pPr marL="2743200" indent="0">
              <a:buNone/>
              <a:defRPr sz="1700" b="1"/>
            </a:lvl7pPr>
            <a:lvl8pPr marL="3200400" indent="0">
              <a:buNone/>
              <a:defRPr sz="1700" b="1"/>
            </a:lvl8pPr>
            <a:lvl9pPr marL="3657600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8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6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700" b="1"/>
            </a:lvl4pPr>
            <a:lvl5pPr marL="1828800" indent="0">
              <a:buNone/>
              <a:defRPr sz="1700" b="1"/>
            </a:lvl5pPr>
            <a:lvl6pPr marL="2286000" indent="0">
              <a:buNone/>
              <a:defRPr sz="1700" b="1"/>
            </a:lvl6pPr>
            <a:lvl7pPr marL="2743200" indent="0">
              <a:buNone/>
              <a:defRPr sz="1700" b="1"/>
            </a:lvl7pPr>
            <a:lvl8pPr marL="3200400" indent="0">
              <a:buNone/>
              <a:defRPr sz="1700" b="1"/>
            </a:lvl8pPr>
            <a:lvl9pPr marL="3657600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8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854725" y="773443"/>
            <a:ext cx="7434551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4425043" y="4838925"/>
            <a:ext cx="293917" cy="1650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505200" y="4797170"/>
            <a:ext cx="2133600" cy="273844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099" y="192351"/>
            <a:ext cx="1378024" cy="284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9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2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3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9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1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9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273845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1" y="1260873"/>
            <a:ext cx="386834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1" y="1878807"/>
            <a:ext cx="386834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260873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1878807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1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2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1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2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1" y="273845"/>
            <a:ext cx="7886700" cy="994172"/>
          </a:xfrm>
          <a:prstGeom prst="rect">
            <a:avLst/>
          </a:prstGeom>
        </p:spPr>
        <p:txBody>
          <a:bodyPr vert="horz" lIns="68568" tIns="34284" rIns="68568" bIns="34284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1" y="1369219"/>
            <a:ext cx="7886700" cy="3263504"/>
          </a:xfrm>
          <a:prstGeom prst="rect">
            <a:avLst/>
          </a:prstGeom>
        </p:spPr>
        <p:txBody>
          <a:bodyPr vert="horz" lIns="68568" tIns="34284" rIns="68568" bIns="34284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1" y="4767263"/>
            <a:ext cx="20574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1" y="4767263"/>
            <a:ext cx="20574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</p:spPr>
        <p:txBody>
          <a:bodyPr vert="horz" lIns="68568" tIns="34284" rIns="68568" bIns="34284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2"/>
            <a:ext cx="8229600" cy="3394472"/>
          </a:xfrm>
          <a:prstGeom prst="rect">
            <a:avLst/>
          </a:prstGeom>
        </p:spPr>
        <p:txBody>
          <a:bodyPr vert="horz" lIns="68568" tIns="34284" rIns="68568" bIns="34284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4767265"/>
            <a:ext cx="28956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5"/>
            <a:ext cx="21336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11.png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65544" y="257115"/>
            <a:ext cx="8612912" cy="4629268"/>
          </a:xfrm>
          <a:prstGeom prst="rect">
            <a:avLst/>
          </a:prstGeom>
          <a:noFill/>
          <a:ln>
            <a:solidFill>
              <a:srgbClr val="4BBF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05790" y="1715770"/>
            <a:ext cx="7959090" cy="1518285"/>
          </a:xfrm>
          <a:prstGeom prst="rect">
            <a:avLst/>
          </a:prstGeom>
          <a:solidFill>
            <a:srgbClr val="4BBFB2"/>
          </a:solidFill>
        </p:spPr>
        <p:txBody>
          <a:bodyPr wrap="none">
            <a:noAutofit/>
          </a:bodyPr>
          <a:lstStyle/>
          <a:p>
            <a:pPr algn="ctr"/>
            <a:r>
              <a:rPr kumimoji="1" lang="en-US" altLang="zh-CN" sz="3200" b="1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0—3</a:t>
            </a:r>
            <a:r>
              <a:rPr kumimoji="1" lang="zh-CN" altLang="en-US" sz="3200" b="1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岁婴幼儿亲子活动课程目标体系</a:t>
            </a:r>
            <a:endParaRPr kumimoji="1" lang="zh-CN" altLang="en-US" sz="3200" b="1" spc="2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kumimoji="1" lang="zh-CN" altLang="en-US" sz="3200" b="1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与家长指导框架</a:t>
            </a:r>
            <a:endParaRPr kumimoji="1" lang="zh-CN" altLang="en-US" sz="3200" b="1" spc="2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kumimoji="1" lang="en-US" altLang="zh-CN" sz="2800" b="1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2800" b="1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制定婴幼儿发展目标的注意事项</a:t>
            </a:r>
            <a:endParaRPr kumimoji="1" lang="zh-CN" altLang="en-US" sz="2800" b="1" spc="2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kumimoji="1" lang="zh-CN" altLang="en-US" sz="2800" b="1" spc="2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250" y="553918"/>
            <a:ext cx="1378024" cy="28407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067435" y="1213485"/>
            <a:ext cx="2419350" cy="582930"/>
            <a:chOff x="1681" y="2299"/>
            <a:chExt cx="3810" cy="918"/>
          </a:xfrm>
        </p:grpSpPr>
        <p:sp>
          <p:nvSpPr>
            <p:cNvPr id="2" name="文本框 1"/>
            <p:cNvSpPr txBox="1"/>
            <p:nvPr/>
          </p:nvSpPr>
          <p:spPr>
            <a:xfrm>
              <a:off x="2241" y="2299"/>
              <a:ext cx="325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solidFill>
                    <a:srgbClr val="4BB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lang="zh-CN" altLang="en-US" sz="3200">
                  <a:solidFill>
                    <a:srgbClr val="4BBF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四章</a:t>
              </a:r>
              <a:endParaRPr lang="zh-CN" altLang="en-US" sz="3200">
                <a:solidFill>
                  <a:srgbClr val="4BBFB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1680" y="2566"/>
              <a:ext cx="388" cy="386"/>
            </a:xfrm>
            <a:prstGeom prst="ellipse">
              <a:avLst/>
            </a:prstGeom>
            <a:solidFill>
              <a:srgbClr val="4BB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0" y="624917"/>
            <a:ext cx="1618699" cy="583807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</p:sp>
      <p:sp>
        <p:nvSpPr>
          <p:cNvPr id="3" name="矩形 2"/>
          <p:cNvSpPr/>
          <p:nvPr/>
        </p:nvSpPr>
        <p:spPr>
          <a:xfrm>
            <a:off x="631129" y="653169"/>
            <a:ext cx="4766310" cy="497840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l"/>
            <a:r>
              <a:rPr lang="zh-CN" altLang="zh-CN" sz="2800" b="1" dirty="0">
                <a:latin typeface="Times New Roman" panose="02020503050405090304" charset="0"/>
                <a:ea typeface="微软雅黑" panose="020B0503020204020204" pitchFamily="34" charset="-122"/>
                <a:cs typeface="+mj-cs"/>
              </a:rPr>
              <a:t>一、</a:t>
            </a:r>
            <a:r>
              <a:rPr lang="en-US" altLang="zh-CN" sz="2800" b="1" dirty="0">
                <a:latin typeface="Times New Roman" panose="02020503050405090304" charset="0"/>
                <a:ea typeface="微软雅黑" panose="020B0503020204020204" pitchFamily="34" charset="-122"/>
                <a:cs typeface="+mj-cs"/>
              </a:rPr>
              <a:t>    </a:t>
            </a:r>
            <a:r>
              <a:rPr lang="zh-CN" altLang="en-US" sz="2800" b="1" dirty="0">
                <a:latin typeface="Times New Roman" panose="02020503050405090304" charset="0"/>
                <a:ea typeface="微软雅黑" panose="020B0503020204020204" pitchFamily="34" charset="-122"/>
                <a:cs typeface="+mj-cs"/>
              </a:rPr>
              <a:t>婴幼儿发展目标的表述</a:t>
            </a:r>
            <a:endParaRPr lang="zh-CN" altLang="en-US" sz="2800" b="1" dirty="0">
              <a:latin typeface="Times New Roman" panose="0202050305040509030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4015" y="1090295"/>
            <a:ext cx="3315970" cy="55181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p>
            <a:pPr>
              <a:lnSpc>
                <a:spcPct val="150000"/>
              </a:lnSpc>
            </a:pPr>
            <a:r>
              <a:rPr lang="zh-CN" altLang="zh-CN" sz="2100" dirty="0">
                <a:solidFill>
                  <a:schemeClr val="tx1"/>
                </a:solidFill>
                <a:latin typeface="FZZhunYuan-M02S"/>
                <a:ea typeface="FZZhunYuan-M02S"/>
                <a:cs typeface="FZZhunYuan-M02S"/>
                <a:sym typeface="+mn-ea"/>
              </a:rPr>
              <a:t>布鲁姆对教育目标的分类</a:t>
            </a:r>
            <a:endParaRPr lang="zh-CN" altLang="zh-CN" sz="2100" dirty="0">
              <a:solidFill>
                <a:schemeClr val="tx1"/>
              </a:solidFill>
              <a:latin typeface="FZZhunYuan-M02S"/>
              <a:ea typeface="FZZhunYuan-M02S"/>
              <a:cs typeface="FZZhunYuan-M02S"/>
              <a:sym typeface="+mn-ea"/>
            </a:endParaRPr>
          </a:p>
        </p:txBody>
      </p:sp>
      <p:graphicFrame>
        <p:nvGraphicFramePr>
          <p:cNvPr id="7" name="表格 6"/>
          <p:cNvGraphicFramePr/>
          <p:nvPr/>
        </p:nvGraphicFramePr>
        <p:xfrm>
          <a:off x="413702" y="1832293"/>
          <a:ext cx="8317230" cy="238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720"/>
                <a:gridCol w="6493510"/>
              </a:tblGrid>
              <a:tr h="62738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900" b="1" spc="13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教育目标</a:t>
                      </a:r>
                      <a:endParaRPr lang="zh-CN" sz="1900" b="1" spc="13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900" b="1" spc="13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含义</a:t>
                      </a:r>
                      <a:endParaRPr lang="zh-CN" sz="1900" b="1" spc="13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15900" marR="215900" marT="133350" marB="133350" anchor="ctr" anchorCtr="0"/>
                </a:tc>
              </a:tr>
              <a:tr h="58039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3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认知目标</a:t>
                      </a:r>
                      <a:endParaRPr lang="zh-CN" sz="1600" b="0" spc="13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0" spc="13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对个体获得哪些知识概念</a:t>
                      </a:r>
                      <a:r>
                        <a:rPr lang="en-US" altLang="zh-CN" sz="1600" b="0" spc="13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zh-CN" altLang="en-US" sz="1600" b="0" spc="13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以及应用知识的水平和程度的预设</a:t>
                      </a:r>
                      <a:endParaRPr lang="zh-CN" altLang="en-US" sz="1600" b="0" spc="13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15900" marR="215900" marT="133350" marB="133350" anchor="ctr" anchorCtr="0"/>
                </a:tc>
              </a:tr>
              <a:tr h="58991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3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动作技能目标</a:t>
                      </a:r>
                      <a:endParaRPr lang="zh-CN" sz="1600" b="0" spc="13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0" spc="13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针对的个体的操作性行为</a:t>
                      </a:r>
                      <a:endParaRPr lang="zh-CN" altLang="en-US" sz="1600" b="0" spc="13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15900" marR="215900" marT="133350" marB="133350" anchor="ctr" anchorCtr="0"/>
                </a:tc>
              </a:tr>
              <a:tr h="589915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3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情感目标</a:t>
                      </a:r>
                      <a:endParaRPr lang="zh-CN" sz="1600" b="0" spc="13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15900" marR="215900" marT="133350" marB="133350" anchor="ctr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0" spc="13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对人、事、物的兴趣、态度和价值倾向等</a:t>
                      </a:r>
                      <a:endParaRPr lang="zh-CN" altLang="en-US" sz="1600" b="0" spc="13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215900" marR="215900" marT="133350" marB="133350" anchor="ctr" anchorCtr="0"/>
                </a:tc>
              </a:tr>
            </a:tbl>
          </a:graphicData>
        </a:graphic>
      </p:graphicFrame>
      <p:sp>
        <p:nvSpPr>
          <p:cNvPr id="9" name="圆角矩形 8"/>
          <p:cNvSpPr/>
          <p:nvPr>
            <p:custDataLst>
              <p:tags r:id="rId1"/>
            </p:custDataLst>
          </p:nvPr>
        </p:nvSpPr>
        <p:spPr>
          <a:xfrm>
            <a:off x="247650" y="1702435"/>
            <a:ext cx="8656955" cy="2687320"/>
          </a:xfrm>
          <a:prstGeom prst="roundRect">
            <a:avLst>
              <a:gd name="adj" fmla="val 7054"/>
            </a:avLst>
          </a:prstGeom>
          <a:noFill/>
          <a:ln w="9525">
            <a:solidFill>
              <a:schemeClr val="accent1">
                <a:alpha val="70000"/>
              </a:schemeClr>
            </a:solidFill>
          </a:ln>
          <a:effectLst>
            <a:outerShdw blurRad="38100" dist="38100" dir="2700000" algn="tl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21" name="圆角矩形 20"/>
          <p:cNvSpPr/>
          <p:nvPr>
            <p:custDataLst>
              <p:tags r:id="rId2"/>
            </p:custDataLst>
          </p:nvPr>
        </p:nvSpPr>
        <p:spPr>
          <a:xfrm>
            <a:off x="222568" y="2571989"/>
            <a:ext cx="81915" cy="992981"/>
          </a:xfrm>
          <a:prstGeom prst="roundRect">
            <a:avLst>
              <a:gd name="adj" fmla="val 30813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16200000"/>
          </a:gra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grpSp>
        <p:nvGrpSpPr>
          <p:cNvPr id="11" name="组合 10"/>
          <p:cNvGrpSpPr/>
          <p:nvPr/>
        </p:nvGrpSpPr>
        <p:grpSpPr>
          <a:xfrm>
            <a:off x="8839200" y="2447290"/>
            <a:ext cx="124460" cy="1201420"/>
            <a:chOff x="13674" y="2849"/>
            <a:chExt cx="196" cy="1892"/>
          </a:xfrm>
        </p:grpSpPr>
        <p:sp>
          <p:nvSpPr>
            <p:cNvPr id="13" name="椭圆 12"/>
            <p:cNvSpPr/>
            <p:nvPr>
              <p:custDataLst>
                <p:tags r:id="rId3"/>
              </p:custDataLst>
            </p:nvPr>
          </p:nvSpPr>
          <p:spPr>
            <a:xfrm>
              <a:off x="13674" y="2849"/>
              <a:ext cx="196" cy="196"/>
            </a:xfrm>
            <a:prstGeom prst="ellipse">
              <a:avLst/>
            </a:prstGeom>
            <a:solidFill>
              <a:schemeClr val="bg2"/>
            </a:solidFill>
            <a:ln w="12700">
              <a:gradFill>
                <a:gsLst>
                  <a:gs pos="0">
                    <a:schemeClr val="accent1">
                      <a:alpha val="45000"/>
                    </a:schemeClr>
                  </a:gs>
                  <a:gs pos="100000">
                    <a:schemeClr val="accent1">
                      <a:alpha val="100000"/>
                    </a:schemeClr>
                  </a:gs>
                </a:gsLst>
                <a:lin ang="16200000" scaled="1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/>
            </a:p>
          </p:txBody>
        </p:sp>
        <p:sp>
          <p:nvSpPr>
            <p:cNvPr id="16" name="椭圆 15"/>
            <p:cNvSpPr/>
            <p:nvPr>
              <p:custDataLst>
                <p:tags r:id="rId4"/>
              </p:custDataLst>
            </p:nvPr>
          </p:nvSpPr>
          <p:spPr>
            <a:xfrm>
              <a:off x="13674" y="3697"/>
              <a:ext cx="196" cy="196"/>
            </a:xfrm>
            <a:prstGeom prst="ellipse">
              <a:avLst/>
            </a:prstGeom>
            <a:solidFill>
              <a:schemeClr val="bg2"/>
            </a:solidFill>
            <a:ln w="12700">
              <a:gradFill>
                <a:gsLst>
                  <a:gs pos="0">
                    <a:schemeClr val="accent1">
                      <a:alpha val="45000"/>
                    </a:schemeClr>
                  </a:gs>
                  <a:gs pos="100000">
                    <a:schemeClr val="accent1">
                      <a:alpha val="100000"/>
                    </a:schemeClr>
                  </a:gs>
                </a:gsLst>
                <a:lin ang="16200000" scaled="1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/>
            </a:p>
          </p:txBody>
        </p:sp>
        <p:sp>
          <p:nvSpPr>
            <p:cNvPr id="19" name="椭圆 18"/>
            <p:cNvSpPr/>
            <p:nvPr>
              <p:custDataLst>
                <p:tags r:id="rId5"/>
              </p:custDataLst>
            </p:nvPr>
          </p:nvSpPr>
          <p:spPr>
            <a:xfrm>
              <a:off x="13674" y="4545"/>
              <a:ext cx="196" cy="196"/>
            </a:xfrm>
            <a:prstGeom prst="ellipse">
              <a:avLst/>
            </a:prstGeom>
            <a:solidFill>
              <a:schemeClr val="bg2"/>
            </a:solidFill>
            <a:ln w="12700">
              <a:gradFill>
                <a:gsLst>
                  <a:gs pos="0">
                    <a:schemeClr val="accent1">
                      <a:alpha val="45000"/>
                    </a:schemeClr>
                  </a:gs>
                  <a:gs pos="100000">
                    <a:schemeClr val="accent1">
                      <a:alpha val="100000"/>
                    </a:schemeClr>
                  </a:gs>
                </a:gsLst>
                <a:lin ang="16200000" scaled="1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0" y="624917"/>
            <a:ext cx="1618699" cy="583807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</p:sp>
      <p:sp>
        <p:nvSpPr>
          <p:cNvPr id="3" name="矩形 2"/>
          <p:cNvSpPr/>
          <p:nvPr/>
        </p:nvSpPr>
        <p:spPr>
          <a:xfrm>
            <a:off x="631129" y="653169"/>
            <a:ext cx="4766310" cy="497840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l"/>
            <a:r>
              <a:rPr lang="zh-CN" altLang="zh-CN" sz="2800" b="1" dirty="0">
                <a:latin typeface="Times New Roman" panose="02020503050405090304" charset="0"/>
                <a:ea typeface="微软雅黑" panose="020B0503020204020204" pitchFamily="34" charset="-122"/>
                <a:cs typeface="+mj-cs"/>
              </a:rPr>
              <a:t>一、</a:t>
            </a:r>
            <a:r>
              <a:rPr lang="en-US" altLang="zh-CN" sz="2800" b="1" dirty="0">
                <a:latin typeface="Times New Roman" panose="02020503050405090304" charset="0"/>
                <a:ea typeface="微软雅黑" panose="020B0503020204020204" pitchFamily="34" charset="-122"/>
                <a:cs typeface="+mj-cs"/>
              </a:rPr>
              <a:t>    </a:t>
            </a:r>
            <a:r>
              <a:rPr lang="zh-CN" altLang="en-US" sz="2800" b="1" dirty="0">
                <a:latin typeface="Times New Roman" panose="02020503050405090304" charset="0"/>
                <a:ea typeface="微软雅黑" panose="020B0503020204020204" pitchFamily="34" charset="-122"/>
                <a:cs typeface="+mj-cs"/>
              </a:rPr>
              <a:t>婴幼儿发展目标的表述</a:t>
            </a:r>
            <a:endParaRPr lang="zh-CN" altLang="en-US" sz="2800" b="1" dirty="0">
              <a:latin typeface="Times New Roman" panose="02020503050405090304" charset="0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7" name="表格 6"/>
          <p:cNvGraphicFramePr/>
          <p:nvPr/>
        </p:nvGraphicFramePr>
        <p:xfrm>
          <a:off x="751522" y="1299686"/>
          <a:ext cx="7703185" cy="3253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9160"/>
                <a:gridCol w="2376805"/>
                <a:gridCol w="3157220"/>
              </a:tblGrid>
              <a:tr h="60198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1" spc="13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婴幼儿发展目标</a:t>
                      </a:r>
                      <a:endParaRPr lang="zh-CN" sz="1800" b="1" spc="13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具体指向</a:t>
                      </a:r>
                      <a:endParaRPr lang="zh-CN" altLang="en-US" sz="1800" b="1" spc="13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1" spc="13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表述方式</a:t>
                      </a:r>
                      <a:endParaRPr lang="zh-CN" sz="1800" b="1" spc="13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  <a:tr h="88392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认知目标</a:t>
                      </a:r>
                      <a:endParaRPr lang="zh-CN" sz="1600" b="0" spc="12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婴幼儿各种知识与经验的获取</a:t>
                      </a:r>
                      <a:endParaRPr lang="zh-CN" altLang="en-US" sz="1600" b="0" spc="12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懂得、说出、复述、比较、区分、归类、应用、解决等</a:t>
                      </a:r>
                      <a:endParaRPr lang="zh-CN" sz="1600" b="0" spc="12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  <a:tr h="88392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动作技能目标</a:t>
                      </a:r>
                      <a:endParaRPr lang="zh-CN" sz="1600" b="0" spc="12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婴幼儿的各种具体的行为表现</a:t>
                      </a:r>
                      <a:endParaRPr lang="zh-CN" altLang="en-US" sz="1600" b="0" spc="12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模仿、尝试、做出、按、捏、揉、压、跑、跳、蹲等</a:t>
                      </a:r>
                      <a:endParaRPr lang="zh-CN" sz="1600" b="0" spc="12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  <a:tr h="883920">
                <a:tc>
                  <a:txBody>
                    <a:bodyPr/>
                    <a:p>
                      <a:pPr marL="0"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情感目标</a:t>
                      </a:r>
                      <a:endParaRPr lang="zh-CN" sz="1600" b="0" spc="12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600" b="0" spc="12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婴幼儿的兴趣、态度与情绪</a:t>
                      </a:r>
                      <a:endParaRPr lang="zh-CN" altLang="en-US" sz="1600" b="0" spc="12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 anchorCtr="0"/>
                </a:tc>
                <a:tc>
                  <a:txBody>
                    <a:bodyPr/>
                    <a:p>
                      <a:pPr marL="0"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愿意、乐意、喜欢、感受、体验、展现</a:t>
                      </a:r>
                      <a:r>
                        <a:rPr lang="en-US" altLang="zh-CN" sz="1600" b="0" spc="12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……</a:t>
                      </a:r>
                      <a:r>
                        <a:rPr lang="zh-CN" altLang="en-US" sz="1600" b="0" spc="12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品质等</a:t>
                      </a:r>
                      <a:endParaRPr lang="zh-CN" altLang="en-US" sz="1600" b="0" spc="12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77800" marR="177800" marT="107950" marB="107950" anchor="ctr" anchorCtr="0"/>
                </a:tc>
              </a:tr>
            </a:tbl>
          </a:graphicData>
        </a:graphic>
      </p:graphicFrame>
      <p:sp>
        <p:nvSpPr>
          <p:cNvPr id="8" name="圆角矩形 7"/>
          <p:cNvSpPr/>
          <p:nvPr>
            <p:custDataLst>
              <p:tags r:id="rId1"/>
            </p:custDataLst>
          </p:nvPr>
        </p:nvSpPr>
        <p:spPr>
          <a:xfrm>
            <a:off x="631190" y="1209040"/>
            <a:ext cx="7933690" cy="3466465"/>
          </a:xfrm>
          <a:prstGeom prst="roundRect">
            <a:avLst>
              <a:gd name="adj" fmla="val 7054"/>
            </a:avLst>
          </a:prstGeom>
          <a:noFill/>
          <a:ln w="9525">
            <a:solidFill>
              <a:schemeClr val="accent1">
                <a:alpha val="70000"/>
              </a:schemeClr>
            </a:solidFill>
          </a:ln>
          <a:effectLst>
            <a:outerShdw blurRad="38100" dist="38100" dir="2700000" algn="tl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1" name="圆角矩形 20"/>
          <p:cNvSpPr/>
          <p:nvPr>
            <p:custDataLst>
              <p:tags r:id="rId2"/>
            </p:custDataLst>
          </p:nvPr>
        </p:nvSpPr>
        <p:spPr>
          <a:xfrm>
            <a:off x="576898" y="2430384"/>
            <a:ext cx="81915" cy="992981"/>
          </a:xfrm>
          <a:prstGeom prst="roundRect">
            <a:avLst>
              <a:gd name="adj" fmla="val 30813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16200000"/>
          </a:gradFill>
          <a:ln>
            <a:noFill/>
          </a:ln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grpSp>
        <p:nvGrpSpPr>
          <p:cNvPr id="9" name="组合 8"/>
          <p:cNvGrpSpPr/>
          <p:nvPr/>
        </p:nvGrpSpPr>
        <p:grpSpPr>
          <a:xfrm>
            <a:off x="8519795" y="2363470"/>
            <a:ext cx="124460" cy="1201420"/>
            <a:chOff x="13674" y="2849"/>
            <a:chExt cx="196" cy="1892"/>
          </a:xfrm>
        </p:grpSpPr>
        <p:sp>
          <p:nvSpPr>
            <p:cNvPr id="10" name="椭圆 9"/>
            <p:cNvSpPr/>
            <p:nvPr>
              <p:custDataLst>
                <p:tags r:id="rId3"/>
              </p:custDataLst>
            </p:nvPr>
          </p:nvSpPr>
          <p:spPr>
            <a:xfrm>
              <a:off x="13674" y="2849"/>
              <a:ext cx="196" cy="196"/>
            </a:xfrm>
            <a:prstGeom prst="ellipse">
              <a:avLst/>
            </a:prstGeom>
            <a:solidFill>
              <a:schemeClr val="bg2"/>
            </a:solidFill>
            <a:ln w="12700">
              <a:gradFill>
                <a:gsLst>
                  <a:gs pos="0">
                    <a:schemeClr val="accent1">
                      <a:alpha val="45000"/>
                    </a:schemeClr>
                  </a:gs>
                  <a:gs pos="100000">
                    <a:schemeClr val="accent1">
                      <a:alpha val="100000"/>
                    </a:schemeClr>
                  </a:gs>
                </a:gsLst>
                <a:lin ang="16200000" scaled="1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/>
            </a:p>
          </p:txBody>
        </p:sp>
        <p:sp>
          <p:nvSpPr>
            <p:cNvPr id="16" name="椭圆 15"/>
            <p:cNvSpPr/>
            <p:nvPr>
              <p:custDataLst>
                <p:tags r:id="rId4"/>
              </p:custDataLst>
            </p:nvPr>
          </p:nvSpPr>
          <p:spPr>
            <a:xfrm>
              <a:off x="13674" y="3697"/>
              <a:ext cx="196" cy="196"/>
            </a:xfrm>
            <a:prstGeom prst="ellipse">
              <a:avLst/>
            </a:prstGeom>
            <a:solidFill>
              <a:schemeClr val="bg2"/>
            </a:solidFill>
            <a:ln w="12700">
              <a:gradFill>
                <a:gsLst>
                  <a:gs pos="0">
                    <a:schemeClr val="accent1">
                      <a:alpha val="45000"/>
                    </a:schemeClr>
                  </a:gs>
                  <a:gs pos="100000">
                    <a:schemeClr val="accent1">
                      <a:alpha val="100000"/>
                    </a:schemeClr>
                  </a:gs>
                </a:gsLst>
                <a:lin ang="16200000" scaled="1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/>
            </a:p>
          </p:txBody>
        </p:sp>
        <p:sp>
          <p:nvSpPr>
            <p:cNvPr id="19" name="椭圆 18"/>
            <p:cNvSpPr/>
            <p:nvPr>
              <p:custDataLst>
                <p:tags r:id="rId5"/>
              </p:custDataLst>
            </p:nvPr>
          </p:nvSpPr>
          <p:spPr>
            <a:xfrm>
              <a:off x="13674" y="4545"/>
              <a:ext cx="196" cy="196"/>
            </a:xfrm>
            <a:prstGeom prst="ellipse">
              <a:avLst/>
            </a:prstGeom>
            <a:solidFill>
              <a:schemeClr val="bg2"/>
            </a:solidFill>
            <a:ln w="12700">
              <a:gradFill>
                <a:gsLst>
                  <a:gs pos="0">
                    <a:schemeClr val="accent1">
                      <a:alpha val="45000"/>
                    </a:schemeClr>
                  </a:gs>
                  <a:gs pos="100000">
                    <a:schemeClr val="accent1">
                      <a:alpha val="100000"/>
                    </a:schemeClr>
                  </a:gs>
                </a:gsLst>
                <a:lin ang="16200000" scaled="1"/>
              </a:gra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/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0" y="624917"/>
            <a:ext cx="1618699" cy="583807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</p:sp>
      <p:sp>
        <p:nvSpPr>
          <p:cNvPr id="3" name="矩形 2"/>
          <p:cNvSpPr/>
          <p:nvPr/>
        </p:nvSpPr>
        <p:spPr>
          <a:xfrm>
            <a:off x="631129" y="653169"/>
            <a:ext cx="6191250" cy="497840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l"/>
            <a:r>
              <a:rPr lang="zh-CN" altLang="en-US" sz="2800" b="1" dirty="0">
                <a:latin typeface="Times New Roman" panose="02020503050405090304" charset="0"/>
                <a:ea typeface="微软雅黑" panose="020B0503020204020204" pitchFamily="34" charset="-122"/>
                <a:cs typeface="+mj-cs"/>
              </a:rPr>
              <a:t>二</a:t>
            </a:r>
            <a:r>
              <a:rPr lang="zh-CN" altLang="zh-CN" sz="2800" b="1" dirty="0" smtClean="0">
                <a:latin typeface="Times New Roman" panose="02020503050405090304" charset="0"/>
                <a:ea typeface="微软雅黑" panose="020B0503020204020204" pitchFamily="34" charset="-122"/>
                <a:cs typeface="+mj-cs"/>
              </a:rPr>
              <a:t>、</a:t>
            </a:r>
            <a:r>
              <a:rPr lang="en-US" altLang="zh-CN" sz="2800" b="1" dirty="0" smtClean="0">
                <a:latin typeface="Times New Roman" panose="02020503050405090304" charset="0"/>
                <a:ea typeface="微软雅黑" panose="020B0503020204020204" pitchFamily="34" charset="-122"/>
                <a:cs typeface="+mj-cs"/>
              </a:rPr>
              <a:t>    </a:t>
            </a:r>
            <a:r>
              <a:rPr lang="zh-CN" altLang="en-US" sz="2800" b="1" dirty="0">
                <a:latin typeface="Times New Roman" panose="02020503050405090304" charset="0"/>
                <a:ea typeface="微软雅黑" panose="020B0503020204020204" pitchFamily="34" charset="-122"/>
                <a:cs typeface="+mj-cs"/>
              </a:rPr>
              <a:t>制定婴幼儿发展目标的注意事项</a:t>
            </a:r>
            <a:endParaRPr lang="zh-CN" altLang="en-US" sz="2800" b="1" dirty="0">
              <a:latin typeface="Times New Roman" panose="0202050305040509030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8865" y="2214245"/>
            <a:ext cx="7280275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z="1800" dirty="0">
                <a:latin typeface="宋体" charset="0"/>
                <a:ea typeface="宋体" charset="0"/>
                <a:cs typeface="宋体" charset="0"/>
                <a:sym typeface="+mn-ea"/>
              </a:rPr>
              <a:t>婴幼儿发展目标相当于路标，指引着亲子活动的走向，提醒着教师应该关注婴幼儿的哪些行为，该如何评估婴幼儿的反应，该如何引导婴幼儿参与活动</a:t>
            </a:r>
            <a:r>
              <a:rPr lang="en-US" altLang="zh-CN" sz="1800" dirty="0">
                <a:latin typeface="宋体" charset="0"/>
                <a:ea typeface="宋体" charset="0"/>
                <a:cs typeface="宋体" charset="0"/>
                <a:sym typeface="+mn-ea"/>
              </a:rPr>
              <a:t>……</a:t>
            </a:r>
            <a:r>
              <a:rPr lang="zh-CN" altLang="en-US" sz="1800" dirty="0">
                <a:latin typeface="宋体" charset="0"/>
                <a:ea typeface="宋体" charset="0"/>
                <a:cs typeface="宋体" charset="0"/>
                <a:sym typeface="+mn-ea"/>
              </a:rPr>
              <a:t>作为路标，亲子活动目标的重要性不言而喻。</a:t>
            </a:r>
            <a:endParaRPr lang="zh-CN" altLang="en-US" sz="1800" dirty="0">
              <a:latin typeface="宋体" charset="0"/>
              <a:ea typeface="宋体" charset="0"/>
              <a:cs typeface="宋体" charset="0"/>
            </a:endParaRPr>
          </a:p>
          <a:p>
            <a:endParaRPr lang="zh-CN" altLang="en-US" sz="1800">
              <a:latin typeface="宋体" charset="0"/>
              <a:ea typeface="宋体" charset="0"/>
              <a:cs typeface="宋体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88365" y="1529715"/>
            <a:ext cx="7512050" cy="554990"/>
            <a:chOff x="847" y="1681"/>
            <a:chExt cx="12731" cy="874"/>
          </a:xfrm>
        </p:grpSpPr>
        <p:sp>
          <p:nvSpPr>
            <p:cNvPr id="7" name="矩形 6"/>
            <p:cNvSpPr/>
            <p:nvPr>
              <p:custDataLst>
                <p:tags r:id="rId1"/>
              </p:custDataLst>
            </p:nvPr>
          </p:nvSpPr>
          <p:spPr>
            <a:xfrm>
              <a:off x="1716" y="1681"/>
              <a:ext cx="11863" cy="873"/>
            </a:xfrm>
            <a:prstGeom prst="rect">
              <a:avLst/>
            </a:prstGeom>
            <a:gradFill>
              <a:gsLst>
                <a:gs pos="0">
                  <a:schemeClr val="accent1">
                    <a:alpha val="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lIns="216217" rtlCol="0" anchor="ctr"/>
            <a:p>
              <a:pPr algn="l"/>
              <a:r>
                <a:rPr lang="zh-CN" altLang="en-US" sz="1800" b="1">
                  <a:solidFill>
                    <a:schemeClr val="accent1"/>
                  </a:solidFill>
                  <a:latin typeface="宋体" charset="0"/>
                  <a:ea typeface="宋体" charset="0"/>
                  <a:cs typeface="宋体" charset="0"/>
                </a:rPr>
                <a:t>目标应是具体、可操作的,避免过于笼统和抽象</a:t>
              </a:r>
              <a:endParaRPr lang="zh-CN" altLang="en-US" sz="1800" b="1">
                <a:solidFill>
                  <a:schemeClr val="accent1"/>
                </a:solidFill>
                <a:latin typeface="宋体" charset="0"/>
                <a:ea typeface="宋体" charset="0"/>
                <a:cs typeface="宋体" charset="0"/>
              </a:endParaRPr>
            </a:p>
          </p:txBody>
        </p:sp>
        <p:sp>
          <p:nvSpPr>
            <p:cNvPr id="11" name="圆角矩形 10"/>
            <p:cNvSpPr/>
            <p:nvPr>
              <p:custDataLst>
                <p:tags r:id="rId2"/>
              </p:custDataLst>
            </p:nvPr>
          </p:nvSpPr>
          <p:spPr>
            <a:xfrm>
              <a:off x="847" y="1681"/>
              <a:ext cx="872" cy="875"/>
            </a:xfrm>
            <a:prstGeom prst="roundRect">
              <a:avLst>
                <a:gd name="adj" fmla="val 9389"/>
              </a:avLst>
            </a:prstGeom>
            <a:gradFill>
              <a:gsLst>
                <a:gs pos="6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/>
            </a:p>
          </p:txBody>
        </p:sp>
        <p:pic>
          <p:nvPicPr>
            <p:cNvPr id="8" name="图片 7" descr="打印机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3" y="1868"/>
              <a:ext cx="480" cy="480"/>
            </a:xfrm>
            <a:prstGeom prst="rect">
              <a:avLst/>
            </a:prstGeom>
          </p:spPr>
        </p:pic>
      </p:grpSp>
      <p:pic>
        <p:nvPicPr>
          <p:cNvPr id="9" name="Picture 2" descr="C:\Users\asus\Desktop\新建文件夹\卡通可爱小孩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300" y="3517900"/>
            <a:ext cx="6164824" cy="143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90370" y="863600"/>
            <a:ext cx="6504305" cy="3186430"/>
          </a:xfrm>
          <a:prstGeom prst="rect">
            <a:avLst/>
          </a:prstGeom>
          <a:noFill/>
          <a:ln w="12700">
            <a:solidFill>
              <a:srgbClr val="4BBF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chemeClr val="bg2">
                  <a:lumMod val="10000"/>
                </a:schemeClr>
              </a:solidFill>
              <a:latin typeface="Arial" panose="020B0604020202090204"/>
              <a:ea typeface="微软雅黑" panose="020B0503020204020204" pitchFamily="34" charset="-122"/>
              <a:sym typeface="Arial" panose="020B060402020209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06120" y="863600"/>
            <a:ext cx="984250" cy="1099820"/>
            <a:chOff x="752" y="1175"/>
            <a:chExt cx="1550" cy="1732"/>
          </a:xfrm>
        </p:grpSpPr>
        <p:sp>
          <p:nvSpPr>
            <p:cNvPr id="3" name="矩形 2"/>
            <p:cNvSpPr/>
            <p:nvPr/>
          </p:nvSpPr>
          <p:spPr>
            <a:xfrm>
              <a:off x="752" y="1175"/>
              <a:ext cx="1550" cy="1732"/>
            </a:xfrm>
            <a:custGeom>
              <a:avLst/>
              <a:gdLst/>
              <a:ahLst/>
              <a:cxnLst/>
              <a:rect l="l" t="t" r="r" b="b"/>
              <a:pathLst>
                <a:path w="984937" h="1100373">
                  <a:moveTo>
                    <a:pt x="0" y="0"/>
                  </a:moveTo>
                  <a:lnTo>
                    <a:pt x="984937" y="0"/>
                  </a:lnTo>
                  <a:lnTo>
                    <a:pt x="984937" y="984937"/>
                  </a:lnTo>
                  <a:lnTo>
                    <a:pt x="115436" y="984937"/>
                  </a:lnTo>
                  <a:lnTo>
                    <a:pt x="0" y="1100373"/>
                  </a:lnTo>
                  <a:lnTo>
                    <a:pt x="0" y="984937"/>
                  </a:lnTo>
                  <a:lnTo>
                    <a:pt x="0" y="745958"/>
                  </a:lnTo>
                  <a:close/>
                </a:path>
              </a:pathLst>
            </a:custGeom>
            <a:solidFill>
              <a:srgbClr val="4BB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Arial" panose="020B0604020202090204"/>
                <a:ea typeface="微软雅黑" panose="020B0503020204020204" pitchFamily="34" charset="-122"/>
                <a:sym typeface="Arial" panose="020B0604020202090204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52" y="1360"/>
              <a:ext cx="1344" cy="1354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</a:t>
              </a:r>
              <a:endPara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与</a:t>
              </a:r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endPara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77130" y="4174408"/>
            <a:ext cx="1097074" cy="578047"/>
            <a:chOff x="1794781" y="1591782"/>
            <a:chExt cx="4211689" cy="221913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1766" y="1685101"/>
              <a:ext cx="2871465" cy="79254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6325" y="2478143"/>
              <a:ext cx="3139712" cy="48162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3600" y="2950106"/>
              <a:ext cx="3212870" cy="69500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4781" y="1591782"/>
              <a:ext cx="1261981" cy="2219136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1811020" y="977265"/>
            <a:ext cx="6383020" cy="295529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z="1800" b="1" dirty="0">
                <a:latin typeface="宋体" charset="0"/>
                <a:ea typeface="宋体" charset="0"/>
                <a:cs typeface="宋体" charset="0"/>
              </a:rPr>
              <a:t>目标</a:t>
            </a:r>
            <a:r>
              <a:rPr lang="en-US" altLang="zh-CN" sz="1800" b="1" dirty="0">
                <a:latin typeface="宋体" charset="0"/>
                <a:ea typeface="宋体" charset="0"/>
                <a:cs typeface="宋体" charset="0"/>
              </a:rPr>
              <a:t>1</a:t>
            </a:r>
            <a:r>
              <a:rPr lang="zh-CN" altLang="en-US" sz="1800" dirty="0">
                <a:latin typeface="宋体" charset="0"/>
                <a:ea typeface="宋体" charset="0"/>
                <a:cs typeface="宋体" charset="0"/>
              </a:rPr>
              <a:t>：婴幼儿能够分类。</a:t>
            </a:r>
            <a:r>
              <a:rPr lang="en-US" altLang="zh-CN" sz="1800" dirty="0">
                <a:latin typeface="宋体" charset="0"/>
                <a:ea typeface="宋体" charset="0"/>
                <a:cs typeface="宋体" charset="0"/>
              </a:rPr>
              <a:t> </a:t>
            </a:r>
            <a:endParaRPr lang="en-US" altLang="zh-CN" sz="1800" dirty="0">
              <a:latin typeface="宋体" charset="0"/>
              <a:ea typeface="宋体" charset="0"/>
              <a:cs typeface="宋体" charset="0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z="1800" b="1" dirty="0">
                <a:latin typeface="宋体" charset="0"/>
                <a:ea typeface="宋体" charset="0"/>
                <a:cs typeface="宋体" charset="0"/>
              </a:rPr>
              <a:t>目标</a:t>
            </a:r>
            <a:r>
              <a:rPr lang="en-US" altLang="zh-CN" sz="1800" b="1" dirty="0">
                <a:latin typeface="宋体" charset="0"/>
                <a:ea typeface="宋体" charset="0"/>
                <a:cs typeface="宋体" charset="0"/>
              </a:rPr>
              <a:t>2</a:t>
            </a:r>
            <a:r>
              <a:rPr lang="zh-CN" altLang="en-US" sz="1800" dirty="0">
                <a:latin typeface="宋体" charset="0"/>
                <a:ea typeface="宋体" charset="0"/>
                <a:cs typeface="宋体" charset="0"/>
              </a:rPr>
              <a:t>：在教师和家长的共同引导下，婴幼儿能根据颜色和形状对物体进行分类。</a:t>
            </a:r>
            <a:r>
              <a:rPr lang="en-US" altLang="zh-CN" sz="1800" dirty="0">
                <a:latin typeface="宋体" charset="0"/>
                <a:ea typeface="宋体" charset="0"/>
                <a:cs typeface="宋体" charset="0"/>
              </a:rPr>
              <a:t> </a:t>
            </a:r>
            <a:endParaRPr lang="en-US" altLang="zh-CN" sz="1800" dirty="0">
              <a:latin typeface="宋体" charset="0"/>
              <a:ea typeface="宋体" charset="0"/>
              <a:cs typeface="宋体" charset="0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en-US" altLang="zh-CN" sz="1800" dirty="0">
              <a:latin typeface="宋体" charset="0"/>
              <a:ea typeface="宋体" charset="0"/>
              <a:cs typeface="宋体" charset="0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z="1800" b="1" dirty="0">
                <a:latin typeface="宋体" charset="0"/>
                <a:ea typeface="宋体" charset="0"/>
                <a:cs typeface="宋体" charset="0"/>
              </a:rPr>
              <a:t>想一想</a:t>
            </a:r>
            <a:r>
              <a:rPr lang="zh-CN" altLang="en-US" sz="1800" dirty="0">
                <a:latin typeface="宋体" charset="0"/>
                <a:ea typeface="宋体" charset="0"/>
                <a:cs typeface="宋体" charset="0"/>
              </a:rPr>
              <a:t>，在这两个目标中，哪一个更能引领教师开展亲子活动呢</a:t>
            </a:r>
            <a:r>
              <a:rPr lang="en-US" altLang="zh-CN" sz="1800" dirty="0">
                <a:latin typeface="宋体" charset="0"/>
                <a:ea typeface="宋体" charset="0"/>
                <a:cs typeface="宋体" charset="0"/>
              </a:rPr>
              <a:t>? </a:t>
            </a:r>
            <a:endParaRPr lang="en-US" altLang="zh-CN" sz="1800" dirty="0">
              <a:latin typeface="宋体" charset="0"/>
              <a:ea typeface="宋体" charset="0"/>
              <a:cs typeface="宋体" charset="0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sz="1800" dirty="0">
              <a:latin typeface="宋体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  <p:transition spd="slow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74470" y="746125"/>
            <a:ext cx="7020560" cy="3659505"/>
          </a:xfrm>
          <a:prstGeom prst="rect">
            <a:avLst/>
          </a:prstGeom>
          <a:noFill/>
          <a:ln w="12700">
            <a:solidFill>
              <a:srgbClr val="4BBF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chemeClr val="bg2">
                  <a:lumMod val="10000"/>
                </a:schemeClr>
              </a:solidFill>
              <a:latin typeface="Arial" panose="020B0604020202090204"/>
              <a:ea typeface="微软雅黑" panose="020B0503020204020204" pitchFamily="34" charset="-122"/>
              <a:sym typeface="Arial" panose="020B060402020209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0220" y="746125"/>
            <a:ext cx="984250" cy="1099820"/>
            <a:chOff x="752" y="1175"/>
            <a:chExt cx="1550" cy="1732"/>
          </a:xfrm>
        </p:grpSpPr>
        <p:sp>
          <p:nvSpPr>
            <p:cNvPr id="3" name="矩形 2"/>
            <p:cNvSpPr/>
            <p:nvPr/>
          </p:nvSpPr>
          <p:spPr>
            <a:xfrm>
              <a:off x="752" y="1175"/>
              <a:ext cx="1550" cy="1732"/>
            </a:xfrm>
            <a:custGeom>
              <a:avLst/>
              <a:gdLst/>
              <a:ahLst/>
              <a:cxnLst/>
              <a:rect l="l" t="t" r="r" b="b"/>
              <a:pathLst>
                <a:path w="984937" h="1100373">
                  <a:moveTo>
                    <a:pt x="0" y="0"/>
                  </a:moveTo>
                  <a:lnTo>
                    <a:pt x="984937" y="0"/>
                  </a:lnTo>
                  <a:lnTo>
                    <a:pt x="984937" y="984937"/>
                  </a:lnTo>
                  <a:lnTo>
                    <a:pt x="115436" y="984937"/>
                  </a:lnTo>
                  <a:lnTo>
                    <a:pt x="0" y="1100373"/>
                  </a:lnTo>
                  <a:lnTo>
                    <a:pt x="0" y="984937"/>
                  </a:lnTo>
                  <a:lnTo>
                    <a:pt x="0" y="745958"/>
                  </a:lnTo>
                  <a:close/>
                </a:path>
              </a:pathLst>
            </a:custGeom>
            <a:solidFill>
              <a:srgbClr val="4BB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Arial" panose="020B0604020202090204"/>
                <a:ea typeface="微软雅黑" panose="020B0503020204020204" pitchFamily="34" charset="-122"/>
                <a:sym typeface="Arial" panose="020B0604020202090204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52" y="1360"/>
              <a:ext cx="1344" cy="1354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</a:t>
              </a:r>
              <a:endPara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与</a:t>
              </a:r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endPara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77130" y="4174408"/>
            <a:ext cx="1097074" cy="578047"/>
            <a:chOff x="1794781" y="1591782"/>
            <a:chExt cx="4211689" cy="221913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1766" y="1685101"/>
              <a:ext cx="2871465" cy="79254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6325" y="2478143"/>
              <a:ext cx="3139712" cy="48162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3600" y="2950106"/>
              <a:ext cx="3212870" cy="69500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4781" y="1591782"/>
              <a:ext cx="1261981" cy="2219136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1780540" y="1003300"/>
            <a:ext cx="6407785" cy="352742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z="1800" dirty="0">
                <a:latin typeface="宋体" charset="0"/>
                <a:ea typeface="宋体" charset="0"/>
                <a:cs typeface="宋体" charset="0"/>
              </a:rPr>
              <a:t>分析：目标</a:t>
            </a:r>
            <a:r>
              <a:rPr lang="en-US" altLang="zh-CN" sz="1800" dirty="0">
                <a:latin typeface="宋体" charset="0"/>
                <a:ea typeface="宋体" charset="0"/>
                <a:cs typeface="宋体" charset="0"/>
              </a:rPr>
              <a:t>1</a:t>
            </a:r>
            <a:r>
              <a:rPr lang="zh-CN" altLang="en-US" sz="1800" dirty="0">
                <a:latin typeface="宋体" charset="0"/>
                <a:ea typeface="宋体" charset="0"/>
                <a:cs typeface="宋体" charset="0"/>
              </a:rPr>
              <a:t>较笼统，目标</a:t>
            </a:r>
            <a:r>
              <a:rPr lang="en-US" altLang="zh-CN" sz="1800" dirty="0">
                <a:latin typeface="宋体" charset="0"/>
                <a:ea typeface="宋体" charset="0"/>
                <a:cs typeface="宋体" charset="0"/>
              </a:rPr>
              <a:t>2</a:t>
            </a:r>
            <a:r>
              <a:rPr lang="zh-CN" altLang="en-US" sz="1800" dirty="0">
                <a:latin typeface="宋体" charset="0"/>
                <a:ea typeface="宋体" charset="0"/>
                <a:cs typeface="宋体" charset="0"/>
              </a:rPr>
              <a:t>更为具体清晰。</a:t>
            </a:r>
            <a:endParaRPr lang="zh-CN" altLang="en-US" sz="1800" dirty="0">
              <a:latin typeface="宋体" charset="0"/>
              <a:ea typeface="宋体" charset="0"/>
              <a:cs typeface="宋体" charset="0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z="1800" dirty="0">
                <a:latin typeface="宋体" charset="0"/>
                <a:ea typeface="宋体" charset="0"/>
                <a:cs typeface="宋体" charset="0"/>
              </a:rPr>
              <a:t>如果围绕目标</a:t>
            </a:r>
            <a:r>
              <a:rPr lang="en-US" altLang="zh-CN" sz="1800" dirty="0">
                <a:latin typeface="宋体" charset="0"/>
                <a:ea typeface="宋体" charset="0"/>
                <a:cs typeface="宋体" charset="0"/>
              </a:rPr>
              <a:t>1</a:t>
            </a:r>
            <a:r>
              <a:rPr lang="zh-CN" altLang="en-US" sz="1800" dirty="0">
                <a:latin typeface="宋体" charset="0"/>
                <a:ea typeface="宋体" charset="0"/>
                <a:cs typeface="宋体" charset="0"/>
              </a:rPr>
              <a:t>开展亲子活动，教师有可能会手忙脚乱，不知道该如何带领婴幼儿进行分类活动，使得分类的对象或方式过于繁杂和混乱，影响婴幼儿最终的学习效果。</a:t>
            </a:r>
            <a:r>
              <a:rPr lang="en-US" altLang="zh-CN" sz="1800" dirty="0">
                <a:latin typeface="宋体" charset="0"/>
                <a:ea typeface="宋体" charset="0"/>
                <a:cs typeface="宋体" charset="0"/>
              </a:rPr>
              <a:t> </a:t>
            </a:r>
            <a:endParaRPr lang="en-US" altLang="zh-CN" sz="1800" dirty="0">
              <a:latin typeface="宋体" charset="0"/>
              <a:ea typeface="宋体" charset="0"/>
              <a:cs typeface="宋体" charset="0"/>
            </a:endParaRPr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z="1800" dirty="0">
                <a:latin typeface="宋体" charset="0"/>
                <a:ea typeface="宋体" charset="0"/>
                <a:cs typeface="宋体" charset="0"/>
              </a:rPr>
              <a:t>在目标</a:t>
            </a:r>
            <a:r>
              <a:rPr lang="en-US" altLang="zh-CN" sz="1800" dirty="0">
                <a:latin typeface="宋体" charset="0"/>
                <a:ea typeface="宋体" charset="0"/>
                <a:cs typeface="宋体" charset="0"/>
              </a:rPr>
              <a:t>2</a:t>
            </a:r>
            <a:r>
              <a:rPr lang="zh-CN" altLang="en-US" sz="1800" dirty="0">
                <a:latin typeface="宋体" charset="0"/>
                <a:ea typeface="宋体" charset="0"/>
                <a:cs typeface="宋体" charset="0"/>
              </a:rPr>
              <a:t>的引导下，教师能有意识地带领婴幼儿关注物体的颜色或形状，有针对性地指导婴幼儿进行分类，并基于此反复进行练习和游戏。</a:t>
            </a:r>
            <a:endParaRPr lang="zh-CN" altLang="en-US" sz="1800" dirty="0">
              <a:latin typeface="宋体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  <p:transition spd="slow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0" y="624917"/>
            <a:ext cx="1618699" cy="583807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</p:sp>
      <p:sp>
        <p:nvSpPr>
          <p:cNvPr id="3" name="矩形 2"/>
          <p:cNvSpPr/>
          <p:nvPr/>
        </p:nvSpPr>
        <p:spPr>
          <a:xfrm>
            <a:off x="631129" y="653169"/>
            <a:ext cx="6191250" cy="497840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l"/>
            <a:r>
              <a:rPr lang="zh-CN" altLang="en-US" sz="2800" b="1" dirty="0">
                <a:latin typeface="Times New Roman" panose="02020503050405090304" charset="0"/>
                <a:ea typeface="微软雅黑" panose="020B0503020204020204" pitchFamily="34" charset="-122"/>
                <a:cs typeface="+mj-cs"/>
              </a:rPr>
              <a:t>二</a:t>
            </a:r>
            <a:r>
              <a:rPr lang="zh-CN" altLang="zh-CN" sz="2800" b="1" dirty="0" smtClean="0">
                <a:latin typeface="Times New Roman" panose="02020503050405090304" charset="0"/>
                <a:ea typeface="微软雅黑" panose="020B0503020204020204" pitchFamily="34" charset="-122"/>
                <a:cs typeface="+mj-cs"/>
              </a:rPr>
              <a:t>、</a:t>
            </a:r>
            <a:r>
              <a:rPr lang="en-US" altLang="zh-CN" sz="2800" b="1" dirty="0" smtClean="0">
                <a:latin typeface="Times New Roman" panose="02020503050405090304" charset="0"/>
                <a:ea typeface="微软雅黑" panose="020B0503020204020204" pitchFamily="34" charset="-122"/>
                <a:cs typeface="+mj-cs"/>
              </a:rPr>
              <a:t>    </a:t>
            </a:r>
            <a:r>
              <a:rPr lang="zh-CN" altLang="en-US" sz="2800" b="1" dirty="0">
                <a:latin typeface="Times New Roman" panose="02020503050405090304" charset="0"/>
                <a:ea typeface="微软雅黑" panose="020B0503020204020204" pitchFamily="34" charset="-122"/>
                <a:cs typeface="+mj-cs"/>
              </a:rPr>
              <a:t>制定婴幼儿发展目标的注意事项</a:t>
            </a:r>
            <a:endParaRPr lang="zh-CN" altLang="en-US" sz="2800" b="1" dirty="0">
              <a:latin typeface="Times New Roman" panose="0202050305040509030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2660" y="2177415"/>
            <a:ext cx="7280275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sz="1800" dirty="0">
                <a:latin typeface="宋体" charset="0"/>
                <a:ea typeface="宋体" charset="0"/>
                <a:cs typeface="宋体" charset="0"/>
              </a:rPr>
              <a:t>过高或过低的目标对婴幼儿来说都是不适合的，好的活动目标应该是既符合婴幼儿的现有水平，又具有一定的挑战性</a:t>
            </a:r>
            <a:r>
              <a:rPr lang="en-US" altLang="zh-CN" sz="1800" dirty="0">
                <a:latin typeface="宋体" charset="0"/>
                <a:ea typeface="宋体" charset="0"/>
                <a:cs typeface="宋体" charset="0"/>
              </a:rPr>
              <a:t>，</a:t>
            </a:r>
            <a:r>
              <a:rPr lang="zh-CN" altLang="en-US" sz="1800" dirty="0">
                <a:latin typeface="宋体" charset="0"/>
                <a:ea typeface="宋体" charset="0"/>
                <a:cs typeface="宋体" charset="0"/>
              </a:rPr>
              <a:t>这样的婴幼儿发展目标需要在婴幼儿的最近发展区内确定</a:t>
            </a:r>
            <a:r>
              <a:rPr lang="en-US" altLang="zh-CN" sz="1800" dirty="0">
                <a:latin typeface="宋体" charset="0"/>
                <a:ea typeface="宋体" charset="0"/>
                <a:cs typeface="宋体" charset="0"/>
              </a:rPr>
              <a:t>。</a:t>
            </a:r>
            <a:endParaRPr lang="zh-CN" altLang="en-US" sz="1800" dirty="0">
              <a:latin typeface="宋体" charset="0"/>
              <a:ea typeface="宋体" charset="0"/>
              <a:cs typeface="宋体" charset="0"/>
            </a:endParaRPr>
          </a:p>
          <a:p>
            <a:endParaRPr lang="zh-CN" altLang="en-US" sz="1800">
              <a:latin typeface="宋体" charset="0"/>
              <a:ea typeface="宋体" charset="0"/>
              <a:cs typeface="宋体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47090" y="1529715"/>
            <a:ext cx="7512050" cy="554990"/>
            <a:chOff x="847" y="1681"/>
            <a:chExt cx="12731" cy="874"/>
          </a:xfrm>
        </p:grpSpPr>
        <p:sp>
          <p:nvSpPr>
            <p:cNvPr id="7" name="矩形 6"/>
            <p:cNvSpPr/>
            <p:nvPr>
              <p:custDataLst>
                <p:tags r:id="rId1"/>
              </p:custDataLst>
            </p:nvPr>
          </p:nvSpPr>
          <p:spPr>
            <a:xfrm>
              <a:off x="1716" y="1681"/>
              <a:ext cx="11863" cy="873"/>
            </a:xfrm>
            <a:prstGeom prst="rect">
              <a:avLst/>
            </a:prstGeom>
            <a:gradFill>
              <a:gsLst>
                <a:gs pos="0">
                  <a:schemeClr val="accent1">
                    <a:alpha val="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lIns="216217" rtlCol="0" anchor="ctr"/>
            <a:p>
              <a:pPr algn="l"/>
              <a:r>
                <a:rPr lang="zh-CN" altLang="en-US" sz="1800" b="1">
                  <a:solidFill>
                    <a:schemeClr val="accent1"/>
                  </a:solidFill>
                  <a:latin typeface="宋体" charset="0"/>
                  <a:ea typeface="宋体" charset="0"/>
                  <a:cs typeface="宋体" charset="0"/>
                </a:rPr>
                <a:t>目标应符合婴幼儿的现有水平，且具有挑战性</a:t>
              </a:r>
              <a:endParaRPr lang="zh-CN" altLang="en-US" sz="1800" b="1">
                <a:solidFill>
                  <a:schemeClr val="accent1"/>
                </a:solidFill>
                <a:latin typeface="宋体" charset="0"/>
                <a:ea typeface="宋体" charset="0"/>
                <a:cs typeface="宋体" charset="0"/>
              </a:endParaRPr>
            </a:p>
          </p:txBody>
        </p:sp>
        <p:sp>
          <p:nvSpPr>
            <p:cNvPr id="11" name="圆角矩形 10"/>
            <p:cNvSpPr/>
            <p:nvPr>
              <p:custDataLst>
                <p:tags r:id="rId2"/>
              </p:custDataLst>
            </p:nvPr>
          </p:nvSpPr>
          <p:spPr>
            <a:xfrm>
              <a:off x="847" y="1681"/>
              <a:ext cx="872" cy="875"/>
            </a:xfrm>
            <a:prstGeom prst="roundRect">
              <a:avLst>
                <a:gd name="adj" fmla="val 9389"/>
              </a:avLst>
            </a:prstGeom>
            <a:gradFill>
              <a:gsLst>
                <a:gs pos="67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/>
            </a:p>
          </p:txBody>
        </p:sp>
        <p:pic>
          <p:nvPicPr>
            <p:cNvPr id="8" name="图片 7" descr="打印机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3" y="1868"/>
              <a:ext cx="480" cy="480"/>
            </a:xfrm>
            <a:prstGeom prst="rect">
              <a:avLst/>
            </a:prstGeom>
          </p:spPr>
        </p:pic>
      </p:grpSp>
      <p:pic>
        <p:nvPicPr>
          <p:cNvPr id="4" name="Picture 2" descr="C:\Users\asus\Desktop\新建文件夹\卡通可爱小孩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300" y="3517900"/>
            <a:ext cx="6164824" cy="143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68634" y="746093"/>
            <a:ext cx="7007296" cy="3796453"/>
          </a:xfrm>
          <a:prstGeom prst="rect">
            <a:avLst/>
          </a:prstGeom>
          <a:noFill/>
          <a:ln w="12700">
            <a:solidFill>
              <a:srgbClr val="4BBF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chemeClr val="bg2">
                  <a:lumMod val="10000"/>
                </a:schemeClr>
              </a:solidFill>
              <a:latin typeface="Arial" panose="020B0604020202090204"/>
              <a:ea typeface="微软雅黑" panose="020B0503020204020204" pitchFamily="34" charset="-122"/>
              <a:sym typeface="Arial" panose="020B0604020202090204"/>
            </a:endParaRPr>
          </a:p>
        </p:txBody>
      </p:sp>
      <p:pic>
        <p:nvPicPr>
          <p:cNvPr id="12" name="Picture 2" descr="C:\Users\asus\Desktop\新建文件夹\卡通老师和学生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44" y="-191513"/>
            <a:ext cx="2137006" cy="213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092959" y="2367916"/>
            <a:ext cx="5097780" cy="553085"/>
          </a:xfrm>
          <a:prstGeom prst="rect">
            <a:avLst/>
          </a:prstGeom>
          <a:solidFill>
            <a:srgbClr val="4BBFB2"/>
          </a:solidFill>
        </p:spPr>
        <p:txBody>
          <a:bodyPr wrap="none">
            <a:spAutoFit/>
          </a:bodyPr>
          <a:p>
            <a:pPr algn="ctr"/>
            <a:r>
              <a:rPr kumimoji="1" lang="zh-CN" altLang="zh-CN" sz="3000" spc="22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感谢您的聆听，谢谢大家！</a:t>
            </a:r>
            <a:endParaRPr kumimoji="1" lang="zh-CN" altLang="zh-CN" sz="3000" spc="2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4952_1*i*1"/>
  <p:tag name="KSO_WM_TEMPLATE_CATEGORY" val="custom"/>
  <p:tag name="KSO_WM_TEMPLATE_INDEX" val="20234952"/>
  <p:tag name="KSO_WM_UNIT_LAYERLEVEL" val="1"/>
  <p:tag name="KSO_WM_TAG_VERSION" val="3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34952_1*i*5"/>
  <p:tag name="KSO_WM_TEMPLATE_CATEGORY" val="custom"/>
  <p:tag name="KSO_WM_TEMPLATE_INDEX" val="20234952"/>
  <p:tag name="KSO_WM_UNIT_LAYERLEVEL" val="1"/>
  <p:tag name="KSO_WM_TAG_VERSION" val="3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4952_1*i*2"/>
  <p:tag name="KSO_WM_TEMPLATE_CATEGORY" val="custom"/>
  <p:tag name="KSO_WM_TEMPLATE_INDEX" val="20234952"/>
  <p:tag name="KSO_WM_UNIT_LAYERLEVEL" val="1"/>
  <p:tag name="KSO_WM_TAG_VERSION" val="3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4952_1*i*3"/>
  <p:tag name="KSO_WM_TEMPLATE_CATEGORY" val="custom"/>
  <p:tag name="KSO_WM_TEMPLATE_INDEX" val="20234952"/>
  <p:tag name="KSO_WM_UNIT_LAYERLEVEL" val="1"/>
  <p:tag name="KSO_WM_TAG_VERSION" val="3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34952_1*i*4"/>
  <p:tag name="KSO_WM_TEMPLATE_CATEGORY" val="custom"/>
  <p:tag name="KSO_WM_TEMPLATE_INDEX" val="20234952"/>
  <p:tag name="KSO_WM_UNIT_LAYERLEVEL" val="1"/>
  <p:tag name="KSO_WM_TAG_VERSION" val="3.0"/>
  <p:tag name="KSO_WM_BEAUTIFY_FLAG" val="#wm#"/>
</p:tagLst>
</file>

<file path=ppt/tags/tag1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c_a"/>
  <p:tag name="KSO_WM_UNIT_INDEX" val="1_1"/>
  <p:tag name="KSO_WM_UNIT_ID" val="custom20235136_1*c_a*1_1"/>
  <p:tag name="KSO_WM_TEMPLATE_CATEGORY" val="custom"/>
  <p:tag name="KSO_WM_TEMPLATE_INDEX" val="20235136"/>
  <p:tag name="KSO_WM_UNIT_LAYERLEVEL" val="1_1"/>
  <p:tag name="KSO_WM_TAG_VERSION" val="3.0"/>
  <p:tag name="KSO_WM_BEAUTIFY_FLAG" val="#wm#"/>
  <p:tag name="KSO_WM_UNIT_VALUE" val="76"/>
  <p:tag name="KSO_WM_UNIT_PRESET_TEXT" val="单击此处添加标题内容"/>
  <p:tag name="KSO_WM_UNIT_TEXT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136_1*i*2"/>
  <p:tag name="KSO_WM_TEMPLATE_CATEGORY" val="custom"/>
  <p:tag name="KSO_WM_TEMPLATE_INDEX" val="20235136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136_1*i*4"/>
  <p:tag name="KSO_WM_TEMPLATE_CATEGORY" val="custom"/>
  <p:tag name="KSO_WM_TEMPLATE_INDEX" val="20235136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c_a"/>
  <p:tag name="KSO_WM_UNIT_INDEX" val="1_1"/>
  <p:tag name="KSO_WM_UNIT_ID" val="custom20235136_1*c_a*1_1"/>
  <p:tag name="KSO_WM_TEMPLATE_CATEGORY" val="custom"/>
  <p:tag name="KSO_WM_TEMPLATE_INDEX" val="20235136"/>
  <p:tag name="KSO_WM_UNIT_LAYERLEVEL" val="1_1"/>
  <p:tag name="KSO_WM_TAG_VERSION" val="3.0"/>
  <p:tag name="KSO_WM_BEAUTIFY_FLAG" val="#wm#"/>
  <p:tag name="KSO_WM_UNIT_VALUE" val="76"/>
  <p:tag name="KSO_WM_UNIT_PRESET_TEXT" val="单击此处添加标题内容"/>
  <p:tag name="KSO_WM_UNIT_TEXT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136_1*i*2"/>
  <p:tag name="KSO_WM_TEMPLATE_CATEGORY" val="custom"/>
  <p:tag name="KSO_WM_TEMPLATE_INDEX" val="20235136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5136_1*i*4"/>
  <p:tag name="KSO_WM_TEMPLATE_CATEGORY" val="custom"/>
  <p:tag name="KSO_WM_TEMPLATE_INDEX" val="20235136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21.xml><?xml version="1.0" encoding="utf-8"?>
<p:tagLst xmlns:p="http://schemas.openxmlformats.org/presentationml/2006/main">
  <p:tag name="ISPRING_ULTRA_SCORM_TRACKING_SLIDES" val="1"/>
  <p:tag name="GENSWF_OUTPUT_FILE_NAME" val="33"/>
  <p:tag name="commondata" val="eyJoZGlkIjoiN2YzNjBkOTgyNWQ1YTMxYzM3MzMwNWFiODNmOWIzYWMifQ==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4952_1*i*1"/>
  <p:tag name="KSO_WM_TEMPLATE_CATEGORY" val="custom"/>
  <p:tag name="KSO_WM_TEMPLATE_INDEX" val="20234952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34952_1*i*5"/>
  <p:tag name="KSO_WM_TEMPLATE_CATEGORY" val="custom"/>
  <p:tag name="KSO_WM_TEMPLATE_INDEX" val="20234952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4952_1*i*2"/>
  <p:tag name="KSO_WM_TEMPLATE_CATEGORY" val="custom"/>
  <p:tag name="KSO_WM_TEMPLATE_INDEX" val="20234952"/>
  <p:tag name="KSO_WM_UNIT_LAYERLEVEL" val="1"/>
  <p:tag name="KSO_WM_TAG_VERSION" val="3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34952_1*i*3"/>
  <p:tag name="KSO_WM_TEMPLATE_CATEGORY" val="custom"/>
  <p:tag name="KSO_WM_TEMPLATE_INDEX" val="20234952"/>
  <p:tag name="KSO_WM_UNIT_LAYERLEVEL" val="1"/>
  <p:tag name="KSO_WM_TAG_VERSION" val="3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34952_1*i*4"/>
  <p:tag name="KSO_WM_TEMPLATE_CATEGORY" val="custom"/>
  <p:tag name="KSO_WM_TEMPLATE_INDEX" val="20234952"/>
  <p:tag name="KSO_WM_UNIT_LAYERLEVEL" val="1"/>
  <p:tag name="KSO_WM_TAG_VERSION" val="3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803</Words>
  <Application>WPS 演示</Application>
  <PresentationFormat>全屏显示(16:9)</PresentationFormat>
  <Paragraphs>87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ITC Avant Garde Std Bk</vt:lpstr>
      <vt:lpstr>苹方-简</vt:lpstr>
      <vt:lpstr>微软雅黑</vt:lpstr>
      <vt:lpstr>汉仪旗黑</vt:lpstr>
      <vt:lpstr>Times New Roman</vt:lpstr>
      <vt:lpstr>FZZhunYuan-M02S</vt:lpstr>
      <vt:lpstr>宋体</vt:lpstr>
      <vt:lpstr>Arial</vt:lpstr>
      <vt:lpstr>Helvetica Neue</vt:lpstr>
      <vt:lpstr>Arial Unicode MS</vt:lpstr>
      <vt:lpstr>等线 Light</vt:lpstr>
      <vt:lpstr>汉仪中等线KW</vt:lpstr>
      <vt:lpstr>等线</vt:lpstr>
      <vt:lpstr>汉仪书宋二KW</vt:lpstr>
      <vt:lpstr>Thonburi</vt:lpstr>
      <vt:lpstr>FZZhunYuan-M02S</vt:lpstr>
      <vt:lpstr>微软雅黑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商务ppt</dc:title>
  <dc:creator>lzj</dc:creator>
  <cp:lastModifiedBy>miaoyu</cp:lastModifiedBy>
  <cp:revision>3214</cp:revision>
  <dcterms:created xsi:type="dcterms:W3CDTF">2025-03-31T06:28:52Z</dcterms:created>
  <dcterms:modified xsi:type="dcterms:W3CDTF">2025-03-31T06:28:52Z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2CE7D3CF3CB344A59ACE3948F9F205A5_12</vt:lpwstr>
  </property>
  <property fmtid="{D5CDD505-2E9C-101B-9397-08002B2CF9AE}" pid="3" name="KSOProductBuildVer">
    <vt:lpwstr>2052-7.2.2.8955</vt:lpwstr>
  </property>
</Properties>
</file>